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4" r:id="rId1"/>
  </p:sldMasterIdLst>
  <p:notesMasterIdLst>
    <p:notesMasterId r:id="rId13"/>
  </p:notesMasterIdLst>
  <p:sldIdLst>
    <p:sldId id="256" r:id="rId2"/>
    <p:sldId id="261" r:id="rId3"/>
    <p:sldId id="263" r:id="rId4"/>
    <p:sldId id="264" r:id="rId5"/>
    <p:sldId id="265" r:id="rId6"/>
    <p:sldId id="257" r:id="rId7"/>
    <p:sldId id="258" r:id="rId8"/>
    <p:sldId id="260" r:id="rId9"/>
    <p:sldId id="262" r:id="rId10"/>
    <p:sldId id="266" r:id="rId11"/>
    <p:sldId id="25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86556" autoAdjust="0"/>
  </p:normalViewPr>
  <p:slideViewPr>
    <p:cSldViewPr snapToGrid="0">
      <p:cViewPr varScale="1">
        <p:scale>
          <a:sx n="63" d="100"/>
          <a:sy n="63" d="100"/>
        </p:scale>
        <p:origin x="89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4C00F-E9F8-49A6-AA76-56FA1AC9DF70}" type="datetimeFigureOut">
              <a:rPr lang="en-GB" smtClean="0"/>
              <a:t>01/12/2020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F3072-D301-4E3B-8334-AFFB6C2DB1FE}" type="slidenum">
              <a:rPr lang="en-GB" smtClean="0"/>
              <a:t>‹#›</a:t>
            </a:fld>
            <a:endParaRPr lang="en-GB"/>
          </a:p>
        </p:txBody>
      </p:sp>
    </p:spTree>
    <p:extLst>
      <p:ext uri="{BB962C8B-B14F-4D97-AF65-F5344CB8AC3E}">
        <p14:creationId xmlns:p14="http://schemas.microsoft.com/office/powerpoint/2010/main" val="2509972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Psychologists still have a lot of questions about how our personalities actually influence our actions and that make us who we are. There are tons of ways to define personality. A psychologist known as Feist says that although there is no single definition acceptable to all personality theorists, we can say that personality is a pattern of relatively permanent traits and unique characteristics that could be decomposed into temperament, character, and psyche. </a:t>
            </a:r>
          </a:p>
        </p:txBody>
      </p:sp>
      <p:sp>
        <p:nvSpPr>
          <p:cNvPr id="4" name="Slide Number Placeholder 3"/>
          <p:cNvSpPr>
            <a:spLocks noGrp="1"/>
          </p:cNvSpPr>
          <p:nvPr>
            <p:ph type="sldNum" sz="quarter" idx="5"/>
          </p:nvPr>
        </p:nvSpPr>
        <p:spPr/>
        <p:txBody>
          <a:bodyPr/>
          <a:lstStyle/>
          <a:p>
            <a:fld id="{256F3072-D301-4E3B-8334-AFFB6C2DB1FE}" type="slidenum">
              <a:rPr lang="en-GB" smtClean="0"/>
              <a:t>2</a:t>
            </a:fld>
            <a:endParaRPr lang="en-GB"/>
          </a:p>
        </p:txBody>
      </p:sp>
    </p:spTree>
    <p:extLst>
      <p:ext uri="{BB962C8B-B14F-4D97-AF65-F5344CB8AC3E}">
        <p14:creationId xmlns:p14="http://schemas.microsoft.com/office/powerpoint/2010/main" val="3984063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 to remember that traits influence our </a:t>
            </a:r>
            <a:r>
              <a:rPr lang="en-GB" dirty="0" err="1"/>
              <a:t>behavior</a:t>
            </a:r>
            <a:r>
              <a:rPr lang="en-GB" dirty="0"/>
              <a:t>, they don’t dictate it. When you are a respectful person you have a tendency to be respectful to other people around you, but you might act outside of these traits due to anything else, for example, having a tough day, a bad history with someone or even nervousness may cause you to act out of character. </a:t>
            </a:r>
          </a:p>
        </p:txBody>
      </p:sp>
      <p:sp>
        <p:nvSpPr>
          <p:cNvPr id="4" name="Slide Number Placeholder 3"/>
          <p:cNvSpPr>
            <a:spLocks noGrp="1"/>
          </p:cNvSpPr>
          <p:nvPr>
            <p:ph type="sldNum" sz="quarter" idx="5"/>
          </p:nvPr>
        </p:nvSpPr>
        <p:spPr/>
        <p:txBody>
          <a:bodyPr/>
          <a:lstStyle/>
          <a:p>
            <a:fld id="{256F3072-D301-4E3B-8334-AFFB6C2DB1FE}" type="slidenum">
              <a:rPr lang="en-GB" smtClean="0"/>
              <a:t>3</a:t>
            </a:fld>
            <a:endParaRPr lang="en-GB"/>
          </a:p>
        </p:txBody>
      </p:sp>
    </p:spTree>
    <p:extLst>
      <p:ext uri="{BB962C8B-B14F-4D97-AF65-F5344CB8AC3E}">
        <p14:creationId xmlns:p14="http://schemas.microsoft.com/office/powerpoint/2010/main" val="230801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traits determine the output and sometimes determine what types of input that we encounter. Let’s say you’re a courageous person. The input is a dangerous situation so you have rules in right decision rules. These rules are based on your traits and they make decisions on how you act. The output is if you’re a courageous person is to face danger. Now, if you’re not a courageous person, the output will be fleeing the scene.  </a:t>
            </a:r>
          </a:p>
        </p:txBody>
      </p:sp>
      <p:sp>
        <p:nvSpPr>
          <p:cNvPr id="4" name="Slide Number Placeholder 3"/>
          <p:cNvSpPr>
            <a:spLocks noGrp="1"/>
          </p:cNvSpPr>
          <p:nvPr>
            <p:ph type="sldNum" sz="quarter" idx="5"/>
          </p:nvPr>
        </p:nvSpPr>
        <p:spPr/>
        <p:txBody>
          <a:bodyPr/>
          <a:lstStyle/>
          <a:p>
            <a:fld id="{256F3072-D301-4E3B-8334-AFFB6C2DB1FE}" type="slidenum">
              <a:rPr lang="en-GB" smtClean="0"/>
              <a:t>4</a:t>
            </a:fld>
            <a:endParaRPr lang="en-GB"/>
          </a:p>
        </p:txBody>
      </p:sp>
    </p:spTree>
    <p:extLst>
      <p:ext uri="{BB962C8B-B14F-4D97-AF65-F5344CB8AC3E}">
        <p14:creationId xmlns:p14="http://schemas.microsoft.com/office/powerpoint/2010/main" val="1491089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most specific level we all have things that make us unique. May be you have a special talent or a strange </a:t>
            </a:r>
            <a:r>
              <a:rPr lang="en-GB" dirty="0" err="1"/>
              <a:t>behavior</a:t>
            </a:r>
            <a:r>
              <a:rPr lang="en-GB" dirty="0"/>
              <a:t> that confuses your friends, habits, routines and emotional connections to people. All these are types of things that make us different from other persons next to us. </a:t>
            </a:r>
          </a:p>
        </p:txBody>
      </p:sp>
      <p:sp>
        <p:nvSpPr>
          <p:cNvPr id="4" name="Slide Number Placeholder 3"/>
          <p:cNvSpPr>
            <a:spLocks noGrp="1"/>
          </p:cNvSpPr>
          <p:nvPr>
            <p:ph type="sldNum" sz="quarter" idx="5"/>
          </p:nvPr>
        </p:nvSpPr>
        <p:spPr/>
        <p:txBody>
          <a:bodyPr/>
          <a:lstStyle/>
          <a:p>
            <a:fld id="{256F3072-D301-4E3B-8334-AFFB6C2DB1FE}" type="slidenum">
              <a:rPr lang="en-GB" smtClean="0"/>
              <a:t>5</a:t>
            </a:fld>
            <a:endParaRPr lang="en-GB"/>
          </a:p>
        </p:txBody>
      </p:sp>
    </p:spTree>
    <p:extLst>
      <p:ext uri="{BB962C8B-B14F-4D97-AF65-F5344CB8AC3E}">
        <p14:creationId xmlns:p14="http://schemas.microsoft.com/office/powerpoint/2010/main" val="704779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Psychologists define personality as the predisposition to think certain patterns of thought and engage in certain patterns of behaviours. We can guess things about a person yet we know nothing about them. </a:t>
            </a:r>
          </a:p>
        </p:txBody>
      </p:sp>
      <p:sp>
        <p:nvSpPr>
          <p:cNvPr id="4" name="Slide Number Placeholder 3"/>
          <p:cNvSpPr>
            <a:spLocks noGrp="1"/>
          </p:cNvSpPr>
          <p:nvPr>
            <p:ph type="sldNum" sz="quarter" idx="5"/>
          </p:nvPr>
        </p:nvSpPr>
        <p:spPr/>
        <p:txBody>
          <a:bodyPr/>
          <a:lstStyle/>
          <a:p>
            <a:fld id="{256F3072-D301-4E3B-8334-AFFB6C2DB1FE}" type="slidenum">
              <a:rPr lang="en-GB" smtClean="0"/>
              <a:t>6</a:t>
            </a:fld>
            <a:endParaRPr lang="en-GB"/>
          </a:p>
        </p:txBody>
      </p:sp>
    </p:spTree>
    <p:extLst>
      <p:ext uri="{BB962C8B-B14F-4D97-AF65-F5344CB8AC3E}">
        <p14:creationId xmlns:p14="http://schemas.microsoft.com/office/powerpoint/2010/main" val="418426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58D1B7-6AA1-4DA8-B3D6-AFD426CBF529}" type="datetimeFigureOut">
              <a:rPr lang="en-GB" smtClean="0"/>
              <a:t>01/12/2020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14F63-5606-4ABE-9241-CA6AC73BFD51}"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14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8D1B7-6AA1-4DA8-B3D6-AFD426CBF529}" type="datetimeFigureOut">
              <a:rPr lang="en-GB" smtClean="0"/>
              <a:t>01/12/2020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3717594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58D1B7-6AA1-4DA8-B3D6-AFD426CBF529}" type="datetimeFigureOut">
              <a:rPr lang="en-GB" smtClean="0"/>
              <a:t>01/12/2020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14F63-5606-4ABE-9241-CA6AC73BFD51}"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511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58D1B7-6AA1-4DA8-B3D6-AFD426CBF529}" type="datetimeFigureOut">
              <a:rPr lang="en-GB" smtClean="0"/>
              <a:t>01/12/2020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248983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58D1B7-6AA1-4DA8-B3D6-AFD426CBF529}" type="datetimeFigureOut">
              <a:rPr lang="en-GB" smtClean="0"/>
              <a:t>01/12/2020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1758054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58D1B7-6AA1-4DA8-B3D6-AFD426CBF529}" type="datetimeFigureOut">
              <a:rPr lang="en-GB" smtClean="0"/>
              <a:t>01/12/2020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2837592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E58D1B7-6AA1-4DA8-B3D6-AFD426CBF529}" type="datetimeFigureOut">
              <a:rPr lang="en-GB" smtClean="0"/>
              <a:t>01/12/2020</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18729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E58D1B7-6AA1-4DA8-B3D6-AFD426CBF529}" type="datetimeFigureOut">
              <a:rPr lang="en-GB" smtClean="0"/>
              <a:t>01/12/2020</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2514F63-5606-4ABE-9241-CA6AC73BFD51}" type="slidenum">
              <a:rPr lang="en-GB" smtClean="0"/>
              <a:t>‹#›</a:t>
            </a:fld>
            <a:endParaRPr lang="en-GB"/>
          </a:p>
        </p:txBody>
      </p:sp>
    </p:spTree>
    <p:extLst>
      <p:ext uri="{BB962C8B-B14F-4D97-AF65-F5344CB8AC3E}">
        <p14:creationId xmlns:p14="http://schemas.microsoft.com/office/powerpoint/2010/main" val="3189347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58D1B7-6AA1-4DA8-B3D6-AFD426CBF529}" type="datetimeFigureOut">
              <a:rPr lang="en-GB" smtClean="0"/>
              <a:t>01/12/2020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1499234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8D1B7-6AA1-4DA8-B3D6-AFD426CBF529}" type="datetimeFigureOut">
              <a:rPr lang="en-GB" smtClean="0"/>
              <a:t>01/12/2020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3757356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8D1B7-6AA1-4DA8-B3D6-AFD426CBF529}" type="datetimeFigureOut">
              <a:rPr lang="en-GB" smtClean="0"/>
              <a:t>01/12/2020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514F63-5606-4ABE-9241-CA6AC73BFD51}" type="slidenum">
              <a:rPr lang="en-GB" smtClean="0"/>
              <a:t>‹#›</a:t>
            </a:fld>
            <a:endParaRPr lang="en-GB"/>
          </a:p>
        </p:txBody>
      </p:sp>
    </p:spTree>
    <p:extLst>
      <p:ext uri="{BB962C8B-B14F-4D97-AF65-F5344CB8AC3E}">
        <p14:creationId xmlns:p14="http://schemas.microsoft.com/office/powerpoint/2010/main" val="1005353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E58D1B7-6AA1-4DA8-B3D6-AFD426CBF529}" type="datetimeFigureOut">
              <a:rPr lang="en-GB" smtClean="0"/>
              <a:t>01/12/2020</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2514F63-5606-4ABE-9241-CA6AC73BFD51}"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0990559"/>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C386-AEF7-4C9B-B661-D752CF9D9B88}"/>
              </a:ext>
            </a:extLst>
          </p:cNvPr>
          <p:cNvSpPr>
            <a:spLocks noGrp="1"/>
          </p:cNvSpPr>
          <p:nvPr>
            <p:ph type="ctrTitle"/>
          </p:nvPr>
        </p:nvSpPr>
        <p:spPr>
          <a:xfrm>
            <a:off x="810000" y="2323791"/>
            <a:ext cx="10572000" cy="1439827"/>
          </a:xfrm>
        </p:spPr>
        <p:txBody>
          <a:bodyPr>
            <a:normAutofit/>
          </a:bodyPr>
          <a:lstStyle/>
          <a:p>
            <a:pPr algn="ctr"/>
            <a:r>
              <a:rPr lang="en-GB" dirty="0">
                <a:latin typeface="Verdana" panose="020B0604030504040204" pitchFamily="34" charset="0"/>
                <a:ea typeface="Verdana" panose="020B0604030504040204" pitchFamily="34" charset="0"/>
                <a:cs typeface="Verdana" panose="020B0604030504040204" pitchFamily="34" charset="0"/>
              </a:rPr>
              <a:t>Personal Psychology</a:t>
            </a:r>
          </a:p>
        </p:txBody>
      </p:sp>
      <p:sp>
        <p:nvSpPr>
          <p:cNvPr id="3" name="Subtitle 2">
            <a:extLst>
              <a:ext uri="{FF2B5EF4-FFF2-40B4-BE49-F238E27FC236}">
                <a16:creationId xmlns:a16="http://schemas.microsoft.com/office/drawing/2014/main" id="{2588290D-8594-486E-B870-1D0333D17DF6}"/>
              </a:ext>
            </a:extLst>
          </p:cNvPr>
          <p:cNvSpPr>
            <a:spLocks noGrp="1"/>
          </p:cNvSpPr>
          <p:nvPr>
            <p:ph type="subTitle" idx="1"/>
          </p:nvPr>
        </p:nvSpPr>
        <p:spPr>
          <a:xfrm>
            <a:off x="6188765" y="4489174"/>
            <a:ext cx="4906985" cy="1096899"/>
          </a:xfrm>
        </p:spPr>
        <p:txBody>
          <a:bodyPr/>
          <a:lstStyle/>
          <a:p>
            <a:pPr algn="l"/>
            <a:r>
              <a:rPr lang="en-GB" dirty="0">
                <a:latin typeface="Verdana" panose="020B0604030504040204" pitchFamily="34" charset="0"/>
                <a:ea typeface="Verdana" panose="020B0604030504040204" pitchFamily="34" charset="0"/>
                <a:cs typeface="Verdana" panose="020B0604030504040204" pitchFamily="34" charset="0"/>
              </a:rPr>
              <a:t>Prepared by:</a:t>
            </a:r>
          </a:p>
        </p:txBody>
      </p:sp>
    </p:spTree>
    <p:extLst>
      <p:ext uri="{BB962C8B-B14F-4D97-AF65-F5344CB8AC3E}">
        <p14:creationId xmlns:p14="http://schemas.microsoft.com/office/powerpoint/2010/main" val="4107899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2D7D-B305-4531-B5A8-2C3B78E0BC9A}"/>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What is personality?</a:t>
            </a:r>
          </a:p>
        </p:txBody>
      </p:sp>
      <p:sp>
        <p:nvSpPr>
          <p:cNvPr id="3" name="Content Placeholder 2">
            <a:extLst>
              <a:ext uri="{FF2B5EF4-FFF2-40B4-BE49-F238E27FC236}">
                <a16:creationId xmlns:a16="http://schemas.microsoft.com/office/drawing/2014/main" id="{8EF41DC1-3393-4E6A-95C0-EC84009AFE47}"/>
              </a:ext>
            </a:extLst>
          </p:cNvPr>
          <p:cNvSpPr>
            <a:spLocks noGrp="1"/>
          </p:cNvSpPr>
          <p:nvPr>
            <p:ph idx="1"/>
          </p:nvPr>
        </p:nvSpPr>
        <p:spPr/>
        <p:txBody>
          <a:bodyPr/>
          <a:lstStyle/>
          <a:p>
            <a:pPr>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Personality can be decomposed into::</a:t>
            </a:r>
          </a:p>
          <a:p>
            <a:pPr lvl="1">
              <a:buFont typeface="Wingdings" panose="05000000000000000000" pitchFamily="2" charset="2"/>
              <a:buChar char="q"/>
            </a:pPr>
            <a:r>
              <a:rPr lang="en-GB" dirty="0">
                <a:latin typeface="Verdana" panose="020B0604030504040204" pitchFamily="34" charset="0"/>
                <a:ea typeface="Verdana" panose="020B0604030504040204" pitchFamily="34" charset="0"/>
                <a:cs typeface="Verdana" panose="020B0604030504040204" pitchFamily="34" charset="0"/>
              </a:rPr>
              <a:t>Temperament</a:t>
            </a:r>
          </a:p>
          <a:p>
            <a:pPr lvl="1">
              <a:buFont typeface="Wingdings" panose="05000000000000000000" pitchFamily="2" charset="2"/>
              <a:buChar char="q"/>
            </a:pPr>
            <a:r>
              <a:rPr lang="en-GB" dirty="0">
                <a:latin typeface="Verdana" panose="020B0604030504040204" pitchFamily="34" charset="0"/>
                <a:ea typeface="Verdana" panose="020B0604030504040204" pitchFamily="34" charset="0"/>
                <a:cs typeface="Verdana" panose="020B0604030504040204" pitchFamily="34" charset="0"/>
              </a:rPr>
              <a:t>Character</a:t>
            </a:r>
          </a:p>
          <a:p>
            <a:pPr lvl="1">
              <a:buFont typeface="Wingdings" panose="05000000000000000000" pitchFamily="2" charset="2"/>
              <a:buChar char="q"/>
            </a:pPr>
            <a:r>
              <a:rPr lang="en-GB" dirty="0">
                <a:latin typeface="Verdana" panose="020B0604030504040204" pitchFamily="34" charset="0"/>
                <a:ea typeface="Verdana" panose="020B0604030504040204" pitchFamily="34" charset="0"/>
                <a:cs typeface="Verdana" panose="020B0604030504040204" pitchFamily="34" charset="0"/>
              </a:rPr>
              <a:t>Psyche</a:t>
            </a:r>
          </a:p>
          <a:p>
            <a:pPr>
              <a:buFont typeface="Wingdings" panose="05000000000000000000" pitchFamily="2" charset="2"/>
              <a:buChar char="Ø"/>
            </a:pP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Krueger et al (2008) </a:t>
            </a:r>
            <a:r>
              <a:rPr lang="en-GB" sz="1800" dirty="0">
                <a:solidFill>
                  <a:srgbClr val="000000"/>
                </a:solidFill>
                <a:latin typeface="Verdana" panose="020B0604030504040204" pitchFamily="34" charset="0"/>
                <a:ea typeface="Verdana" panose="020B0604030504040204" pitchFamily="34" charset="0"/>
                <a:cs typeface="Verdana" panose="020B0604030504040204" pitchFamily="34" charset="0"/>
              </a:rPr>
              <a:t>explains </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that the ba</a:t>
            </a:r>
            <a:r>
              <a:rPr lang="en-GB" sz="1800" dirty="0">
                <a:latin typeface="Verdana" panose="020B0604030504040204" pitchFamily="34" charset="0"/>
                <a:ea typeface="Verdana" panose="020B0604030504040204" pitchFamily="34" charset="0"/>
                <a:cs typeface="Verdana" panose="020B0604030504040204" pitchFamily="34" charset="0"/>
              </a:rPr>
              <a:t>sic functions of personality are to feel, think, perceive and to incorporate these into purposeful behaviours</a:t>
            </a:r>
          </a:p>
          <a:p>
            <a:endParaRPr lang="en-GB" dirty="0"/>
          </a:p>
        </p:txBody>
      </p:sp>
    </p:spTree>
    <p:extLst>
      <p:ext uri="{BB962C8B-B14F-4D97-AF65-F5344CB8AC3E}">
        <p14:creationId xmlns:p14="http://schemas.microsoft.com/office/powerpoint/2010/main" val="384327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00911-CC57-4301-90D2-16D69CF84ADA}"/>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What are Personality Traits?</a:t>
            </a:r>
          </a:p>
        </p:txBody>
      </p:sp>
      <p:sp>
        <p:nvSpPr>
          <p:cNvPr id="3" name="Content Placeholder 2">
            <a:extLst>
              <a:ext uri="{FF2B5EF4-FFF2-40B4-BE49-F238E27FC236}">
                <a16:creationId xmlns:a16="http://schemas.microsoft.com/office/drawing/2014/main" id="{B66C3971-1913-49ED-911B-AE7A37175B7B}"/>
              </a:ext>
            </a:extLst>
          </p:cNvPr>
          <p:cNvSpPr>
            <a:spLocks noGrp="1"/>
          </p:cNvSpPr>
          <p:nvPr>
            <p:ph idx="1"/>
          </p:nvPr>
        </p:nvSpPr>
        <p:spPr/>
        <p:txBody>
          <a:bodyPr>
            <a:normAutofit/>
          </a:bodyPr>
          <a:lstStyle/>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Traits are unique characteristics that influence our behaviour. </a:t>
            </a:r>
          </a:p>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These characteristics typically set us apart from other people. For example, you might describe yourself as a respectful person or a genuine person. These two are good examples of personality traits. </a:t>
            </a:r>
          </a:p>
        </p:txBody>
      </p:sp>
    </p:spTree>
    <p:extLst>
      <p:ext uri="{BB962C8B-B14F-4D97-AF65-F5344CB8AC3E}">
        <p14:creationId xmlns:p14="http://schemas.microsoft.com/office/powerpoint/2010/main" val="3648862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BDD13-FD4A-46D2-9C5D-F9E3E0119168}"/>
              </a:ext>
            </a:extLst>
          </p:cNvPr>
          <p:cNvSpPr>
            <a:spLocks noGrp="1"/>
          </p:cNvSpPr>
          <p:nvPr>
            <p:ph type="title"/>
          </p:nvPr>
        </p:nvSpPr>
        <p:spPr/>
        <p:txBody>
          <a:bodyPr/>
          <a:lstStyle/>
          <a:p>
            <a:r>
              <a:rPr lang="en-GB" dirty="0"/>
              <a:t>How personality works?</a:t>
            </a:r>
          </a:p>
        </p:txBody>
      </p:sp>
      <p:sp>
        <p:nvSpPr>
          <p:cNvPr id="3" name="Content Placeholder 2">
            <a:extLst>
              <a:ext uri="{FF2B5EF4-FFF2-40B4-BE49-F238E27FC236}">
                <a16:creationId xmlns:a16="http://schemas.microsoft.com/office/drawing/2014/main" id="{A957294D-F174-40CA-AC41-F625516FDEE1}"/>
              </a:ext>
            </a:extLst>
          </p:cNvPr>
          <p:cNvSpPr>
            <a:spLocks noGrp="1"/>
          </p:cNvSpPr>
          <p:nvPr>
            <p:ph idx="1"/>
          </p:nvPr>
        </p:nvSpPr>
        <p:spPr/>
        <p:txBody>
          <a:bodyPr/>
          <a:lstStyle/>
          <a:p>
            <a:pPr>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We display traits through something called psychological mechanisms. </a:t>
            </a:r>
          </a:p>
          <a:p>
            <a:pPr>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Psychological mechanisms are like traits except that they are the processes of personality.</a:t>
            </a:r>
          </a:p>
          <a:p>
            <a:r>
              <a:rPr lang="en-GB" dirty="0">
                <a:latin typeface="Verdana" panose="020B0604030504040204" pitchFamily="34" charset="0"/>
                <a:ea typeface="Verdana" panose="020B0604030504040204" pitchFamily="34" charset="0"/>
                <a:cs typeface="Verdana" panose="020B0604030504040204" pitchFamily="34" charset="0"/>
              </a:rPr>
              <a:t>The process has three parts:</a:t>
            </a:r>
          </a:p>
          <a:p>
            <a:pPr lvl="1">
              <a:buFont typeface="Wingdings" panose="05000000000000000000" pitchFamily="2" charset="2"/>
              <a:buChar char="§"/>
            </a:pPr>
            <a:r>
              <a:rPr lang="en-GB" dirty="0">
                <a:latin typeface="Verdana" panose="020B0604030504040204" pitchFamily="34" charset="0"/>
                <a:ea typeface="Verdana" panose="020B0604030504040204" pitchFamily="34" charset="0"/>
                <a:cs typeface="Verdana" panose="020B0604030504040204" pitchFamily="34" charset="0"/>
              </a:rPr>
              <a:t>The input</a:t>
            </a:r>
          </a:p>
          <a:p>
            <a:pPr lvl="1">
              <a:buFont typeface="Wingdings" panose="05000000000000000000" pitchFamily="2" charset="2"/>
              <a:buChar char="§"/>
            </a:pPr>
            <a:r>
              <a:rPr lang="en-GB" dirty="0">
                <a:latin typeface="Verdana" panose="020B0604030504040204" pitchFamily="34" charset="0"/>
                <a:ea typeface="Verdana" panose="020B0604030504040204" pitchFamily="34" charset="0"/>
                <a:cs typeface="Verdana" panose="020B0604030504040204" pitchFamily="34" charset="0"/>
              </a:rPr>
              <a:t>Decision Rules</a:t>
            </a:r>
          </a:p>
          <a:p>
            <a:pPr lvl="1">
              <a:buFont typeface="Wingdings" panose="05000000000000000000" pitchFamily="2" charset="2"/>
              <a:buChar char="§"/>
            </a:pPr>
            <a:r>
              <a:rPr lang="en-GB" dirty="0">
                <a:latin typeface="Verdana" panose="020B0604030504040204" pitchFamily="34" charset="0"/>
                <a:ea typeface="Verdana" panose="020B0604030504040204" pitchFamily="34" charset="0"/>
                <a:cs typeface="Verdana" panose="020B0604030504040204" pitchFamily="34" charset="0"/>
              </a:rPr>
              <a:t>The output</a:t>
            </a:r>
          </a:p>
        </p:txBody>
      </p:sp>
    </p:spTree>
    <p:extLst>
      <p:ext uri="{BB962C8B-B14F-4D97-AF65-F5344CB8AC3E}">
        <p14:creationId xmlns:p14="http://schemas.microsoft.com/office/powerpoint/2010/main" val="104953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D036-4D05-4A45-B570-9ACE6204E556}"/>
              </a:ext>
            </a:extLst>
          </p:cNvPr>
          <p:cNvSpPr>
            <a:spLocks noGrp="1"/>
          </p:cNvSpPr>
          <p:nvPr>
            <p:ph type="title"/>
          </p:nvPr>
        </p:nvSpPr>
        <p:spPr/>
        <p:txBody>
          <a:bodyPr/>
          <a:lstStyle/>
          <a:p>
            <a:r>
              <a:rPr lang="en-GB" dirty="0"/>
              <a:t>Three levels of Personality Analysis</a:t>
            </a:r>
          </a:p>
        </p:txBody>
      </p:sp>
      <p:sp>
        <p:nvSpPr>
          <p:cNvPr id="3" name="Content Placeholder 2">
            <a:extLst>
              <a:ext uri="{FF2B5EF4-FFF2-40B4-BE49-F238E27FC236}">
                <a16:creationId xmlns:a16="http://schemas.microsoft.com/office/drawing/2014/main" id="{3976ABA7-1613-4655-AB15-93414B2C5AF8}"/>
              </a:ext>
            </a:extLst>
          </p:cNvPr>
          <p:cNvSpPr>
            <a:spLocks noGrp="1"/>
          </p:cNvSpPr>
          <p:nvPr>
            <p:ph idx="1"/>
          </p:nvPr>
        </p:nvSpPr>
        <p:spPr/>
        <p:txBody>
          <a:bodyPr>
            <a:noAutofit/>
          </a:bodyPr>
          <a:lstStyle/>
          <a:p>
            <a:pPr>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There are universal traits and mechanisms that make humans unique to other species. Think of Maslow’s hierarchy of needs. We all belong to one big group (the human race), but within our species, we separate ourselves in other groups (</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Funder, 2009)</a:t>
            </a:r>
            <a:r>
              <a:rPr lang="en-GB" sz="1800" dirty="0">
                <a:latin typeface="Verdana" panose="020B0604030504040204" pitchFamily="34" charset="0"/>
                <a:ea typeface="Verdana" panose="020B0604030504040204" pitchFamily="34" charset="0"/>
                <a:cs typeface="Verdana" panose="020B0604030504040204" pitchFamily="34" charset="0"/>
              </a:rPr>
              <a:t>. We might call ourselves introverts, go-getters, and so forth. </a:t>
            </a:r>
          </a:p>
          <a:p>
            <a:pPr>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Such smaller groups share personality traits. Here are the examples of ways that you’re like all other humans:</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 have a need to belong</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 want a feeling of purpose</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 tear up if you’re smacked </a:t>
            </a:r>
          </a:p>
          <a:p>
            <a:pPr marL="0" indent="0">
              <a:buNone/>
            </a:pPr>
            <a:r>
              <a:rPr lang="en-GB" sz="1800" dirty="0">
                <a:latin typeface="Verdana" panose="020B0604030504040204" pitchFamily="34" charset="0"/>
                <a:ea typeface="Verdana" panose="020B0604030504040204" pitchFamily="34" charset="0"/>
                <a:cs typeface="Verdana" panose="020B0604030504040204" pitchFamily="34" charset="0"/>
              </a:rPr>
              <a:t>Examples of ways that you’re not like others</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 might be an introvert </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You’re good in doing your assignments</a:t>
            </a:r>
          </a:p>
          <a:p>
            <a:pPr lvl="1">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You wince when people get a paper cut</a:t>
            </a:r>
          </a:p>
          <a:p>
            <a:pPr>
              <a:buFont typeface="Wingdings" panose="05000000000000000000" pitchFamily="2" charset="2"/>
              <a:buChar char="Ø"/>
            </a:pPr>
            <a:endParaRPr lang="en-GB" sz="1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50208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74DCA-90E7-4777-B96E-7F71E41B5BDC}"/>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Personality Development</a:t>
            </a:r>
          </a:p>
        </p:txBody>
      </p:sp>
      <p:sp>
        <p:nvSpPr>
          <p:cNvPr id="3" name="Content Placeholder 2">
            <a:extLst>
              <a:ext uri="{FF2B5EF4-FFF2-40B4-BE49-F238E27FC236}">
                <a16:creationId xmlns:a16="http://schemas.microsoft.com/office/drawing/2014/main" id="{5BF9CB97-553E-4DAF-A1F0-1F080E5C1142}"/>
              </a:ext>
            </a:extLst>
          </p:cNvPr>
          <p:cNvSpPr>
            <a:spLocks noGrp="1"/>
          </p:cNvSpPr>
          <p:nvPr>
            <p:ph idx="1"/>
          </p:nvPr>
        </p:nvSpPr>
        <p:spPr/>
        <p:txBody>
          <a:bodyPr>
            <a:normAutofit lnSpcReduction="10000"/>
          </a:bodyPr>
          <a:lstStyle/>
          <a:p>
            <a:pPr lvl="1">
              <a:lnSpc>
                <a:spcPct val="200000"/>
              </a:lnSpc>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Personality is defined as the distinctive and characteristic patterns of thought, emotion, and behaviour that make up an individual’s personal style of interacting with the physical and social environment. </a:t>
            </a:r>
          </a:p>
          <a:p>
            <a:pPr lvl="3">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All of us are designed in certain ways and there are several factors that determine who we are as unique individuals</a:t>
            </a:r>
          </a:p>
          <a:p>
            <a:pPr lvl="3">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The questions personal psychology tries to answer is what variables go into our personalities?</a:t>
            </a:r>
          </a:p>
          <a:p>
            <a:pPr marL="566928" lvl="3" indent="0">
              <a:buNone/>
            </a:pPr>
            <a:endParaRPr lang="en-GB" sz="1800" dirty="0">
              <a:latin typeface="Verdana" panose="020B0604030504040204" pitchFamily="34" charset="0"/>
              <a:ea typeface="Verdana" panose="020B0604030504040204" pitchFamily="34" charset="0"/>
              <a:cs typeface="Verdana" panose="020B0604030504040204" pitchFamily="34" charset="0"/>
            </a:endParaRPr>
          </a:p>
          <a:p>
            <a:pPr lvl="3">
              <a:buFont typeface="Wingdings" panose="05000000000000000000" pitchFamily="2" charset="2"/>
              <a:buChar char="Ø"/>
            </a:pPr>
            <a:endParaRPr lang="en-GB" sz="1800" dirty="0"/>
          </a:p>
          <a:p>
            <a:pPr marL="384048" lvl="2" indent="0">
              <a:buNone/>
            </a:pPr>
            <a:endParaRPr lang="en-GB" sz="1800" b="1" dirty="0"/>
          </a:p>
        </p:txBody>
      </p:sp>
    </p:spTree>
    <p:extLst>
      <p:ext uri="{BB962C8B-B14F-4D97-AF65-F5344CB8AC3E}">
        <p14:creationId xmlns:p14="http://schemas.microsoft.com/office/powerpoint/2010/main" val="596560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9990-52DD-41EA-A19E-DA238B93E67D}"/>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Biological Influences of Personality</a:t>
            </a:r>
          </a:p>
        </p:txBody>
      </p:sp>
      <p:sp>
        <p:nvSpPr>
          <p:cNvPr id="3" name="Content Placeholder 2">
            <a:extLst>
              <a:ext uri="{FF2B5EF4-FFF2-40B4-BE49-F238E27FC236}">
                <a16:creationId xmlns:a16="http://schemas.microsoft.com/office/drawing/2014/main" id="{0A64A110-8F88-49A0-A0F4-AEF006903532}"/>
              </a:ext>
            </a:extLst>
          </p:cNvPr>
          <p:cNvSpPr>
            <a:spLocks noGrp="1"/>
          </p:cNvSpPr>
          <p:nvPr>
            <p:ph idx="1"/>
          </p:nvPr>
        </p:nvSpPr>
        <p:spPr/>
        <p:txBody>
          <a:bodyPr/>
          <a:lstStyle/>
          <a:p>
            <a:pPr lvl="1">
              <a:lnSpc>
                <a:spcPct val="200000"/>
              </a:lnSpc>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Genetics Research has shown that personality develops through the interaction of hereditary dispositions and environmental influences (</a:t>
            </a:r>
            <a:r>
              <a:rPr lang="en-GB" dirty="0">
                <a:solidFill>
                  <a:srgbClr val="000000"/>
                </a:solidFill>
                <a:latin typeface="Verdana" panose="020B0604030504040204" pitchFamily="34" charset="0"/>
                <a:ea typeface="Verdana" panose="020B0604030504040204" pitchFamily="34" charset="0"/>
                <a:cs typeface="Verdana" panose="020B0604030504040204" pitchFamily="34" charset="0"/>
              </a:rPr>
              <a:t>Ridley, 2003). </a:t>
            </a:r>
            <a:endParaRPr lang="en-GB" dirty="0">
              <a:latin typeface="Verdana" panose="020B0604030504040204" pitchFamily="34" charset="0"/>
              <a:ea typeface="Verdana" panose="020B0604030504040204" pitchFamily="34" charset="0"/>
              <a:cs typeface="Verdana" panose="020B0604030504040204" pitchFamily="34" charset="0"/>
            </a:endParaRPr>
          </a:p>
          <a:p>
            <a:pPr lvl="1">
              <a:lnSpc>
                <a:spcPct val="200000"/>
              </a:lnSpc>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Genetics account for half of the variance in differences between people for most temperament traits</a:t>
            </a:r>
          </a:p>
          <a:p>
            <a:pPr lvl="1">
              <a:lnSpc>
                <a:spcPct val="200000"/>
              </a:lnSpc>
              <a:buFont typeface="Wingdings" panose="05000000000000000000" pitchFamily="2" charset="2"/>
              <a:buChar char="Ø"/>
            </a:pPr>
            <a:r>
              <a:rPr lang="en-GB" dirty="0">
                <a:latin typeface="Verdana" panose="020B0604030504040204" pitchFamily="34" charset="0"/>
                <a:ea typeface="Verdana" panose="020B0604030504040204" pitchFamily="34" charset="0"/>
                <a:cs typeface="Verdana" panose="020B0604030504040204" pitchFamily="34" charset="0"/>
              </a:rPr>
              <a:t>Of the remaining half of the variance is due to shared environmental factors that include influences from people around us, going to the same school, hanging around with influential friends for long, and so forth</a:t>
            </a:r>
          </a:p>
        </p:txBody>
      </p:sp>
    </p:spTree>
    <p:extLst>
      <p:ext uri="{BB962C8B-B14F-4D97-AF65-F5344CB8AC3E}">
        <p14:creationId xmlns:p14="http://schemas.microsoft.com/office/powerpoint/2010/main" val="199347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88AF-A771-4567-B1BA-ACFEFDFBF079}"/>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Environmental Influences</a:t>
            </a:r>
          </a:p>
        </p:txBody>
      </p:sp>
      <p:sp>
        <p:nvSpPr>
          <p:cNvPr id="3" name="Content Placeholder 2">
            <a:extLst>
              <a:ext uri="{FF2B5EF4-FFF2-40B4-BE49-F238E27FC236}">
                <a16:creationId xmlns:a16="http://schemas.microsoft.com/office/drawing/2014/main" id="{843C6581-B7D4-45B1-81A9-1DD9962B1F49}"/>
              </a:ext>
            </a:extLst>
          </p:cNvPr>
          <p:cNvSpPr>
            <a:spLocks noGrp="1"/>
          </p:cNvSpPr>
          <p:nvPr>
            <p:ph idx="1"/>
          </p:nvPr>
        </p:nvSpPr>
        <p:spPr/>
        <p:txBody>
          <a:bodyPr>
            <a:noAutofit/>
          </a:bodyPr>
          <a:lstStyle/>
          <a:p>
            <a:pPr>
              <a:lnSpc>
                <a:spcPct val="200000"/>
              </a:lnSpc>
              <a:buFont typeface="Wingdings" panose="05000000000000000000" pitchFamily="2" charset="2"/>
              <a:buChar char="Ø"/>
            </a:pPr>
            <a:r>
              <a:rPr lang="en-GB" sz="1800" dirty="0">
                <a:effectLst/>
                <a:latin typeface="Verdana" panose="020B0604030504040204" pitchFamily="34" charset="0"/>
                <a:ea typeface="Verdana" panose="020B0604030504040204" pitchFamily="34" charset="0"/>
                <a:cs typeface="Verdana" panose="020B0604030504040204" pitchFamily="34" charset="0"/>
              </a:rPr>
              <a:t>Not all personalities are influenced by genes.</a:t>
            </a:r>
          </a:p>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Behaviourists emphasizes the role of environment or situations in shaping behaviour</a:t>
            </a:r>
          </a:p>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In personal psychology, behaviour is the result of a continuous interaction between personal and environmental variables. </a:t>
            </a:r>
          </a:p>
        </p:txBody>
      </p:sp>
    </p:spTree>
    <p:extLst>
      <p:ext uri="{BB962C8B-B14F-4D97-AF65-F5344CB8AC3E}">
        <p14:creationId xmlns:p14="http://schemas.microsoft.com/office/powerpoint/2010/main" val="603465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93EEA-D15A-41BA-B4BE-66E352096F6E}"/>
              </a:ext>
            </a:extLst>
          </p:cNvPr>
          <p:cNvSpPr>
            <a:spLocks noGrp="1"/>
          </p:cNvSpPr>
          <p:nvPr>
            <p:ph type="title"/>
          </p:nvPr>
        </p:nvSpPr>
        <p:spPr/>
        <p:txBody>
          <a:bodyPr>
            <a:normAutofit/>
          </a:bodyPr>
          <a:lstStyle/>
          <a:p>
            <a:r>
              <a:rPr lang="en-GB" sz="4800" dirty="0">
                <a:latin typeface="Verdana" panose="020B0604030504040204" pitchFamily="34" charset="0"/>
                <a:ea typeface="Verdana" panose="020B0604030504040204" pitchFamily="34" charset="0"/>
                <a:cs typeface="Verdana" panose="020B0604030504040204" pitchFamily="34" charset="0"/>
              </a:rPr>
              <a:t>The Basic </a:t>
            </a:r>
            <a:r>
              <a:rPr lang="en-GB" dirty="0">
                <a:latin typeface="Verdana" panose="020B0604030504040204" pitchFamily="34" charset="0"/>
                <a:ea typeface="Verdana" panose="020B0604030504040204" pitchFamily="34" charset="0"/>
                <a:cs typeface="Verdana" panose="020B0604030504040204" pitchFamily="34" charset="0"/>
              </a:rPr>
              <a:t>T</a:t>
            </a:r>
            <a:r>
              <a:rPr lang="en-GB" sz="4800" dirty="0">
                <a:latin typeface="Verdana" panose="020B0604030504040204" pitchFamily="34" charset="0"/>
                <a:ea typeface="Verdana" panose="020B0604030504040204" pitchFamily="34" charset="0"/>
                <a:cs typeface="Verdana" panose="020B0604030504040204" pitchFamily="34" charset="0"/>
              </a:rPr>
              <a:t>enet of Behaviourism </a:t>
            </a:r>
            <a:br>
              <a:rPr lang="en-GB" sz="4800" b="1" dirty="0">
                <a:latin typeface="Verdana" panose="020B0604030504040204" pitchFamily="34" charset="0"/>
                <a:ea typeface="Verdana" panose="020B0604030504040204" pitchFamily="34" charset="0"/>
                <a:cs typeface="Verdana" panose="020B0604030504040204" pitchFamily="34" charset="0"/>
              </a:rPr>
            </a:br>
            <a:endParaRPr lang="en-GB" dirty="0"/>
          </a:p>
        </p:txBody>
      </p:sp>
      <p:sp>
        <p:nvSpPr>
          <p:cNvPr id="3" name="Content Placeholder 2">
            <a:extLst>
              <a:ext uri="{FF2B5EF4-FFF2-40B4-BE49-F238E27FC236}">
                <a16:creationId xmlns:a16="http://schemas.microsoft.com/office/drawing/2014/main" id="{DC7D0AB8-70B0-4D76-BAA6-4F08113FE3E4}"/>
              </a:ext>
            </a:extLst>
          </p:cNvPr>
          <p:cNvSpPr>
            <a:spLocks noGrp="1"/>
          </p:cNvSpPr>
          <p:nvPr>
            <p:ph idx="1"/>
          </p:nvPr>
        </p:nvSpPr>
        <p:spPr/>
        <p:txBody>
          <a:bodyPr/>
          <a:lstStyle/>
          <a:p>
            <a:pPr marL="578358" lvl="1" indent="-285750">
              <a:lnSpc>
                <a:spcPct val="200000"/>
              </a:lnSpc>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People behave in ways that are likely to produce reinforcement of certain personalities</a:t>
            </a:r>
          </a:p>
          <a:p>
            <a:pPr marL="578358" lvl="1" indent="-285750">
              <a:lnSpc>
                <a:spcPct val="200000"/>
              </a:lnSpc>
              <a:buFont typeface="Wingdings" panose="05000000000000000000" pitchFamily="2" charset="2"/>
              <a:buChar char="ü"/>
            </a:pPr>
            <a:r>
              <a:rPr lang="en-GB" dirty="0">
                <a:latin typeface="Verdana" panose="020B0604030504040204" pitchFamily="34" charset="0"/>
                <a:ea typeface="Verdana" panose="020B0604030504040204" pitchFamily="34" charset="0"/>
                <a:cs typeface="Verdana" panose="020B0604030504040204" pitchFamily="34" charset="0"/>
              </a:rPr>
              <a:t>Individual differences in behaviour result  primarily from differences in the kinds of learning experiences a person encounters. </a:t>
            </a:r>
          </a:p>
          <a:p>
            <a:endParaRPr lang="en-GB" dirty="0"/>
          </a:p>
        </p:txBody>
      </p:sp>
    </p:spTree>
    <p:extLst>
      <p:ext uri="{BB962C8B-B14F-4D97-AF65-F5344CB8AC3E}">
        <p14:creationId xmlns:p14="http://schemas.microsoft.com/office/powerpoint/2010/main" val="4268659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450C8-6A6A-4533-A0CA-723708B9A288}"/>
              </a:ext>
            </a:extLst>
          </p:cNvPr>
          <p:cNvSpPr>
            <a:spLocks noGrp="1"/>
          </p:cNvSpPr>
          <p:nvPr>
            <p:ph type="title"/>
          </p:nvPr>
        </p:nvSpPr>
        <p:spPr/>
        <p:txBody>
          <a:bodyPr/>
          <a:lstStyle/>
          <a:p>
            <a:r>
              <a:rPr lang="en-GB" dirty="0">
                <a:latin typeface="Verdana" panose="020B0604030504040204" pitchFamily="34" charset="0"/>
                <a:ea typeface="Verdana" panose="020B0604030504040204" pitchFamily="34" charset="0"/>
                <a:cs typeface="Verdana" panose="020B0604030504040204" pitchFamily="34" charset="0"/>
              </a:rPr>
              <a:t>Conclusion</a:t>
            </a:r>
          </a:p>
        </p:txBody>
      </p:sp>
      <p:sp>
        <p:nvSpPr>
          <p:cNvPr id="3" name="Content Placeholder 2">
            <a:extLst>
              <a:ext uri="{FF2B5EF4-FFF2-40B4-BE49-F238E27FC236}">
                <a16:creationId xmlns:a16="http://schemas.microsoft.com/office/drawing/2014/main" id="{982AFE1B-84CD-43D7-A584-EBFB7B40D963}"/>
              </a:ext>
            </a:extLst>
          </p:cNvPr>
          <p:cNvSpPr>
            <a:spLocks noGrp="1"/>
          </p:cNvSpPr>
          <p:nvPr>
            <p:ph idx="1"/>
          </p:nvPr>
        </p:nvSpPr>
        <p:spPr/>
        <p:txBody>
          <a:bodyPr>
            <a:normAutofit lnSpcReduction="10000"/>
          </a:bodyPr>
          <a:lstStyle/>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Personality is something that people develop over time and it is determined by both genetic and environmental factors. </a:t>
            </a:r>
          </a:p>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Psychologists say that our personalities come from both nature and nurture. Also, some say that humans are very unique while others agree that people are universally the same.  </a:t>
            </a:r>
          </a:p>
          <a:p>
            <a:pPr>
              <a:lnSpc>
                <a:spcPct val="200000"/>
              </a:lnSpc>
              <a:buFont typeface="Wingdings" panose="05000000000000000000" pitchFamily="2" charset="2"/>
              <a:buChar char="Ø"/>
            </a:pPr>
            <a:r>
              <a:rPr lang="en-GB" sz="1800" dirty="0">
                <a:latin typeface="Verdana" panose="020B0604030504040204" pitchFamily="34" charset="0"/>
                <a:ea typeface="Verdana" panose="020B0604030504040204" pitchFamily="34" charset="0"/>
                <a:cs typeface="Verdana" panose="020B0604030504040204" pitchFamily="34" charset="0"/>
              </a:rPr>
              <a:t>Humans are both proactive and reactive- they act on their own initiatives and also respond differently to stimuli </a:t>
            </a:r>
          </a:p>
        </p:txBody>
      </p:sp>
    </p:spTree>
    <p:extLst>
      <p:ext uri="{BB962C8B-B14F-4D97-AF65-F5344CB8AC3E}">
        <p14:creationId xmlns:p14="http://schemas.microsoft.com/office/powerpoint/2010/main" val="3527748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F2941-DA05-455F-893D-1013D49A7150}"/>
              </a:ext>
            </a:extLst>
          </p:cNvPr>
          <p:cNvSpPr>
            <a:spLocks noGrp="1"/>
          </p:cNvSpPr>
          <p:nvPr>
            <p:ph type="title"/>
          </p:nvPr>
        </p:nvSpPr>
        <p:spPr/>
        <p:txBody>
          <a:bodyPr/>
          <a:lstStyle/>
          <a:p>
            <a:r>
              <a:rPr lang="en-GB" b="1" dirty="0"/>
              <a:t>References</a:t>
            </a:r>
          </a:p>
        </p:txBody>
      </p:sp>
      <p:sp>
        <p:nvSpPr>
          <p:cNvPr id="3" name="Content Placeholder 2">
            <a:extLst>
              <a:ext uri="{FF2B5EF4-FFF2-40B4-BE49-F238E27FC236}">
                <a16:creationId xmlns:a16="http://schemas.microsoft.com/office/drawing/2014/main" id="{12DEFDD2-9A41-43BF-BABB-11DF39FBD9A7}"/>
              </a:ext>
            </a:extLst>
          </p:cNvPr>
          <p:cNvSpPr>
            <a:spLocks noGrp="1"/>
          </p:cNvSpPr>
          <p:nvPr>
            <p:ph idx="1"/>
          </p:nvPr>
        </p:nvSpPr>
        <p:spPr/>
        <p:txBody>
          <a:bodyPr/>
          <a:lstStyle/>
          <a:p>
            <a:pPr marL="342900" indent="-342900">
              <a:buFont typeface="+mj-lt"/>
              <a:buAutoNum type="arabicPeriod"/>
            </a:pP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Krueger, R. F., South, S., Johnson, W., &amp; </a:t>
            </a:r>
            <a:r>
              <a:rPr lang="en-GB" sz="18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Iacono</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W. (2008). The heritability of personality is not always 50%: Gene‐environment interactions and correlations between personality and parenting. </a:t>
            </a:r>
            <a:r>
              <a:rPr lang="en-GB" sz="1800" i="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Journal of personality</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GB" sz="1800" i="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76</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(6), 1485-1522.</a:t>
            </a:r>
          </a:p>
          <a:p>
            <a:pPr marL="342900" indent="-342900">
              <a:buFont typeface="+mj-lt"/>
              <a:buAutoNum type="arabicPeriod"/>
            </a:pP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Ridley, M. (2003). Nature via nurture: Genes, experience, and what makes us human. </a:t>
            </a:r>
            <a:r>
              <a:rPr lang="en-GB" sz="1800" i="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New York</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p>
            <a:pPr marL="342900" indent="-342900">
              <a:buFont typeface="+mj-lt"/>
              <a:buAutoNum type="arabicPeriod"/>
            </a:pP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Funder, D. C. (2009). Persons, </a:t>
            </a:r>
            <a:r>
              <a:rPr lang="en-GB" sz="18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behaviors</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and situations: An agenda for personality psychology in the </a:t>
            </a:r>
            <a:r>
              <a:rPr lang="en-GB" sz="180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postwar</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era. </a:t>
            </a:r>
            <a:r>
              <a:rPr lang="en-GB" sz="1800" i="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Journal of Research in Personality</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GB" sz="1800" i="1"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43</a:t>
            </a:r>
            <a:r>
              <a:rPr lang="en-GB" sz="18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120-126.</a:t>
            </a:r>
            <a:endParaRPr lang="en-GB" sz="1800" dirty="0">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GB" sz="1800" dirty="0">
              <a:effectLst/>
              <a:latin typeface="Verdana" panose="020B0604030504040204" pitchFamily="34" charset="0"/>
              <a:ea typeface="Verdana" panose="020B0604030504040204" pitchFamily="34" charset="0"/>
              <a:cs typeface="Verdana" panose="020B0604030504040204" pitchFamily="34" charset="0"/>
            </a:endParaRPr>
          </a:p>
          <a:p>
            <a:endParaRPr lang="en-GB" dirty="0"/>
          </a:p>
          <a:p>
            <a:endParaRPr lang="en-GB" dirty="0"/>
          </a:p>
        </p:txBody>
      </p:sp>
    </p:spTree>
    <p:extLst>
      <p:ext uri="{BB962C8B-B14F-4D97-AF65-F5344CB8AC3E}">
        <p14:creationId xmlns:p14="http://schemas.microsoft.com/office/powerpoint/2010/main" val="148119864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1219</TotalTime>
  <Words>997</Words>
  <Application>Microsoft Office PowerPoint</Application>
  <PresentationFormat>Widescreen</PresentationFormat>
  <Paragraphs>63</Paragraphs>
  <Slides>11</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Calibri Light</vt:lpstr>
      <vt:lpstr>Verdana</vt:lpstr>
      <vt:lpstr>Wingdings</vt:lpstr>
      <vt:lpstr>Retrospect</vt:lpstr>
      <vt:lpstr>Personal Psychology</vt:lpstr>
      <vt:lpstr>What is personality?</vt:lpstr>
      <vt:lpstr>What are Personality Traits?</vt:lpstr>
      <vt:lpstr>How personality works?</vt:lpstr>
      <vt:lpstr>Three levels of Personality Analysis</vt:lpstr>
      <vt:lpstr>Personality Development</vt:lpstr>
      <vt:lpstr>Biological Influences of Personality</vt:lpstr>
      <vt:lpstr>Environmental Influences</vt:lpstr>
      <vt:lpstr>The Basic Tenet of Behaviourism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Psychology</dc:title>
  <dc:creator>Capella</dc:creator>
  <cp:lastModifiedBy>Capella</cp:lastModifiedBy>
  <cp:revision>32</cp:revision>
  <dcterms:created xsi:type="dcterms:W3CDTF">2020-12-01T05:54:30Z</dcterms:created>
  <dcterms:modified xsi:type="dcterms:W3CDTF">2020-12-02T02:14:25Z</dcterms:modified>
</cp:coreProperties>
</file>